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70" r:id="rId2"/>
    <p:sldId id="257" r:id="rId3"/>
    <p:sldId id="272" r:id="rId4"/>
    <p:sldId id="271" r:id="rId5"/>
    <p:sldId id="273" r:id="rId6"/>
    <p:sldId id="274" r:id="rId7"/>
    <p:sldId id="275" r:id="rId8"/>
    <p:sldId id="276" r:id="rId9"/>
    <p:sldId id="279" r:id="rId10"/>
    <p:sldId id="280" r:id="rId11"/>
    <p:sldId id="277" r:id="rId12"/>
    <p:sldId id="281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mke Nieboer" initials="SN" lastIdx="2" clrIdx="0">
    <p:extLst>
      <p:ext uri="{19B8F6BF-5375-455C-9EA6-DF929625EA0E}">
        <p15:presenceInfo xmlns:p15="http://schemas.microsoft.com/office/powerpoint/2012/main" userId="Symke Niebo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811117"/>
    <a:srgbClr val="FEB1C9"/>
    <a:srgbClr val="7DB8E4"/>
    <a:srgbClr val="4472C4"/>
    <a:srgbClr val="F69D00"/>
    <a:srgbClr val="F69E1C"/>
    <a:srgbClr val="FFC100"/>
    <a:srgbClr val="E4BF00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2360" autoAdjust="0"/>
  </p:normalViewPr>
  <p:slideViewPr>
    <p:cSldViewPr snapToGrid="0">
      <p:cViewPr varScale="1">
        <p:scale>
          <a:sx n="73" d="100"/>
          <a:sy n="73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mke%20Nieboer\Documents\ExPlane\Grafiek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KievitOT-Black" panose="02000503050000020004" pitchFamily="2" charset="0"/>
                <a:ea typeface="+mn-ea"/>
                <a:cs typeface="+mn-cs"/>
              </a:defRPr>
            </a:pPr>
            <a:r>
              <a:rPr lang="en-GB" sz="1600" dirty="0">
                <a:solidFill>
                  <a:schemeClr val="tx1"/>
                </a:solidFill>
                <a:latin typeface="KievitOT-Black" panose="02000503050000020004" pitchFamily="2" charset="0"/>
              </a:rPr>
              <a:t>KG </a:t>
            </a:r>
            <a:r>
              <a:rPr lang="en-GB" sz="1600" b="0" i="0" u="none" strike="noStrike" baseline="0" dirty="0">
                <a:solidFill>
                  <a:schemeClr val="tx1"/>
                </a:solidFill>
                <a:effectLst/>
                <a:latin typeface="KievitOT-Black" panose="02000503050000020004" pitchFamily="2" charset="0"/>
              </a:rPr>
              <a:t>CO</a:t>
            </a:r>
            <a:r>
              <a:rPr lang="en-GB" sz="1600" b="0" i="0" u="none" strike="noStrike" baseline="-25000" dirty="0">
                <a:solidFill>
                  <a:schemeClr val="tx1"/>
                </a:solidFill>
                <a:effectLst/>
                <a:latin typeface="KievitOT-Black" panose="02000503050000020004" pitchFamily="2" charset="0"/>
              </a:rPr>
              <a:t>2</a:t>
            </a:r>
            <a:r>
              <a:rPr lang="en-GB" sz="1600" dirty="0">
                <a:solidFill>
                  <a:schemeClr val="tx1"/>
                </a:solidFill>
                <a:latin typeface="KievitOT-Black" panose="02000503050000020004" pitchFamily="2" charset="0"/>
              </a:rPr>
              <a:t> emissions per </a:t>
            </a:r>
            <a:r>
              <a:rPr lang="en-GB" sz="1600" dirty="0" smtClean="0">
                <a:solidFill>
                  <a:schemeClr val="tx1"/>
                </a:solidFill>
                <a:latin typeface="KievitOT-Black" panose="02000503050000020004" pitchFamily="2" charset="0"/>
              </a:rPr>
              <a:t>transport</a:t>
            </a:r>
            <a:r>
              <a:rPr lang="en-GB" sz="1600" baseline="0" dirty="0" smtClean="0">
                <a:solidFill>
                  <a:schemeClr val="tx1"/>
                </a:solidFill>
                <a:latin typeface="KievitOT-Black" panose="02000503050000020004" pitchFamily="2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KievitOT-Black" panose="02000503050000020004" pitchFamily="2" charset="0"/>
              </a:rPr>
              <a:t>type </a:t>
            </a:r>
          </a:p>
          <a:p>
            <a:pPr>
              <a:defRPr>
                <a:latin typeface="KievitOT-Black" panose="02000503050000020004" pitchFamily="2" charset="0"/>
              </a:defRPr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ievitOT-Black" panose="02000503050000020004" pitchFamily="2" charset="0"/>
              </a:rPr>
              <a:t>in average per passenger</a:t>
            </a:r>
          </a:p>
        </c:rich>
      </c:tx>
      <c:layout>
        <c:manualLayout>
          <c:xMode val="edge"/>
          <c:yMode val="edge"/>
          <c:x val="0.12442344706911636"/>
          <c:y val="0.87265140628513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KievitOT-Black" panose="020005030500000200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"/>
          <c:w val="0.93888888888888888"/>
          <c:h val="0.80408184561336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Blad1!$B$26</c:f>
              <c:strCache>
                <c:ptCount val="1"/>
                <c:pt idx="0">
                  <c:v>KG CO2 emissions per holiday type in average per passenger</c:v>
                </c:pt>
              </c:strCache>
            </c:strRef>
          </c:tx>
          <c:spPr>
            <a:solidFill>
              <a:srgbClr val="FEB1C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11117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EB1C9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EB1C9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EB1C9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EB1C9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5.57888597258675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KievitOT-ExtraBold" panose="0200050304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778556150232113E-3"/>
                  <c:y val="7.49703270955998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KievitOT-ExtraBold" panose="0200050304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7.49703270956007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KievitOT-ExtraBold" panose="0200050304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6989900581488925E-17"/>
                  <c:y val="1.0943521287418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KievitOT-ExtraBold" panose="0200050304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449584816132862E-3"/>
                  <c:y val="1.28391189074205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KievitOT-ExtraBold" panose="0200050304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ievitOT-ExtraBold" panose="0200050304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Blad1!$A$27:$A$31</c:f>
              <c:strCache>
                <c:ptCount val="5"/>
                <c:pt idx="0">
                  <c:v>Airplane</c:v>
                </c:pt>
                <c:pt idx="1">
                  <c:v>Car</c:v>
                </c:pt>
                <c:pt idx="2">
                  <c:v>Ship</c:v>
                </c:pt>
                <c:pt idx="3">
                  <c:v>Bus</c:v>
                </c:pt>
                <c:pt idx="4">
                  <c:v>Train</c:v>
                </c:pt>
              </c:strCache>
            </c:strRef>
          </c:cat>
          <c:val>
            <c:numRef>
              <c:f>Blad1!$B$27:$B$31</c:f>
              <c:numCache>
                <c:formatCode>General</c:formatCode>
                <c:ptCount val="5"/>
                <c:pt idx="0">
                  <c:v>1156</c:v>
                </c:pt>
                <c:pt idx="1">
                  <c:v>366</c:v>
                </c:pt>
                <c:pt idx="2">
                  <c:v>237</c:v>
                </c:pt>
                <c:pt idx="3">
                  <c:v>227</c:v>
                </c:pt>
                <c:pt idx="4">
                  <c:v>172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61209968"/>
        <c:axId val="161223008"/>
      </c:barChart>
      <c:catAx>
        <c:axId val="16120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effectLst/>
                <a:latin typeface="KievitOT-Regular" panose="02000503040000020004" pitchFamily="2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1223008"/>
        <c:crosses val="autoZero"/>
        <c:auto val="1"/>
        <c:lblAlgn val="ctr"/>
        <c:lblOffset val="100"/>
        <c:noMultiLvlLbl val="0"/>
      </c:catAx>
      <c:valAx>
        <c:axId val="161223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20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Blad1!$A$50</c:f>
              <c:strCache>
                <c:ptCount val="1"/>
              </c:strCache>
            </c:strRef>
          </c:tx>
          <c:spPr>
            <a:ln w="50800" cap="rnd">
              <a:solidFill>
                <a:srgbClr val="FFC100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</c:dPt>
          <c:xVal>
            <c:numRef>
              <c:f>Blad1!$B$49:$H$49</c:f>
              <c:numCache>
                <c:formatCode>General</c:formatCode>
                <c:ptCount val="7"/>
                <c:pt idx="0">
                  <c:v>2010</c:v>
                </c:pt>
                <c:pt idx="1">
                  <c:v>2030</c:v>
                </c:pt>
                <c:pt idx="2">
                  <c:v>2035</c:v>
                </c:pt>
                <c:pt idx="3">
                  <c:v>2050</c:v>
                </c:pt>
                <c:pt idx="4">
                  <c:v>2070</c:v>
                </c:pt>
                <c:pt idx="5">
                  <c:v>2090</c:v>
                </c:pt>
                <c:pt idx="6">
                  <c:v>2110</c:v>
                </c:pt>
              </c:numCache>
            </c:numRef>
          </c:xVal>
          <c:yVal>
            <c:numRef>
              <c:f>Blad1!$B$50:$H$50</c:f>
              <c:numCache>
                <c:formatCode>General</c:formatCode>
                <c:ptCount val="7"/>
                <c:pt idx="0">
                  <c:v>1500</c:v>
                </c:pt>
                <c:pt idx="1">
                  <c:v>2350</c:v>
                </c:pt>
                <c:pt idx="2">
                  <c:v>2600</c:v>
                </c:pt>
                <c:pt idx="3">
                  <c:v>3400</c:v>
                </c:pt>
                <c:pt idx="4">
                  <c:v>4450</c:v>
                </c:pt>
                <c:pt idx="5">
                  <c:v>5250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Blad1!$A$51</c:f>
              <c:strCache>
                <c:ptCount val="1"/>
              </c:strCache>
            </c:strRef>
          </c:tx>
          <c:spPr>
            <a:ln w="50800" cap="rnd" cmpd="sng">
              <a:solidFill>
                <a:srgbClr val="4472C4"/>
              </a:solidFill>
              <a:round/>
              <a:headEnd w="med" len="lg"/>
              <a:tailEnd w="lg" len="lg"/>
            </a:ln>
            <a:effectLst/>
          </c:spPr>
          <c:marker>
            <c:symbol val="none"/>
          </c:marker>
          <c:xVal>
            <c:numRef>
              <c:f>Blad1!$B$49:$H$49</c:f>
              <c:numCache>
                <c:formatCode>General</c:formatCode>
                <c:ptCount val="7"/>
                <c:pt idx="0">
                  <c:v>2010</c:v>
                </c:pt>
                <c:pt idx="1">
                  <c:v>2030</c:v>
                </c:pt>
                <c:pt idx="2">
                  <c:v>2035</c:v>
                </c:pt>
                <c:pt idx="3">
                  <c:v>2050</c:v>
                </c:pt>
                <c:pt idx="4">
                  <c:v>2070</c:v>
                </c:pt>
                <c:pt idx="5">
                  <c:v>2090</c:v>
                </c:pt>
                <c:pt idx="6">
                  <c:v>2110</c:v>
                </c:pt>
              </c:numCache>
            </c:numRef>
          </c:xVal>
          <c:yVal>
            <c:numRef>
              <c:f>Blad1!$B$51:$H$51</c:f>
              <c:numCache>
                <c:formatCode>General</c:formatCode>
                <c:ptCount val="7"/>
                <c:pt idx="1">
                  <c:v>20000</c:v>
                </c:pt>
                <c:pt idx="2">
                  <c:v>10000</c:v>
                </c:pt>
                <c:pt idx="3">
                  <c:v>4200</c:v>
                </c:pt>
                <c:pt idx="4">
                  <c:v>1200</c:v>
                </c:pt>
                <c:pt idx="5">
                  <c:v>250</c:v>
                </c:pt>
                <c:pt idx="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794528"/>
        <c:axId val="161795704"/>
      </c:scatterChart>
      <c:valAx>
        <c:axId val="161794528"/>
        <c:scaling>
          <c:orientation val="minMax"/>
          <c:max val="2090"/>
          <c:min val="20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KievitOT-Regular" panose="02000503040000020004" pitchFamily="2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1795704"/>
        <c:crosses val="autoZero"/>
        <c:crossBetween val="midCat"/>
        <c:majorUnit val="20"/>
      </c:valAx>
      <c:valAx>
        <c:axId val="161795704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KievitOT-Regular" panose="02000503040000020004" pitchFamily="2" charset="0"/>
                    <a:ea typeface="+mn-ea"/>
                    <a:cs typeface="+mn-cs"/>
                  </a:defRPr>
                </a:pPr>
                <a:r>
                  <a:rPr lang="en-GB" sz="1800" b="0" i="0" u="none" strike="noStrike" baseline="0" dirty="0" smtClean="0">
                    <a:solidFill>
                      <a:schemeClr val="tx1"/>
                    </a:solidFill>
                    <a:effectLst/>
                    <a:latin typeface="KievitOT-Regular" panose="02000503040000020004" pitchFamily="2" charset="0"/>
                  </a:rPr>
                  <a:t>CO</a:t>
                </a:r>
                <a:r>
                  <a:rPr lang="en-GB" sz="1800" b="0" i="0" u="none" strike="noStrike" baseline="-25000" dirty="0" smtClean="0">
                    <a:solidFill>
                      <a:schemeClr val="tx1"/>
                    </a:solidFill>
                    <a:effectLst/>
                    <a:latin typeface="KievitOT-Regular" panose="02000503040000020004" pitchFamily="2" charset="0"/>
                  </a:rPr>
                  <a:t>2 emissions [</a:t>
                </a:r>
                <a:r>
                  <a:rPr lang="en-GB" sz="1800" b="0" i="0" u="none" strike="noStrike" baseline="-25000" dirty="0" err="1" smtClean="0">
                    <a:solidFill>
                      <a:schemeClr val="tx1"/>
                    </a:solidFill>
                    <a:effectLst/>
                    <a:latin typeface="KievitOT-Regular" panose="02000503040000020004" pitchFamily="2" charset="0"/>
                  </a:rPr>
                  <a:t>Mton</a:t>
                </a:r>
                <a:r>
                  <a:rPr lang="en-GB" sz="1800" b="0" i="0" u="none" strike="noStrike" baseline="-25000" dirty="0" smtClean="0">
                    <a:solidFill>
                      <a:schemeClr val="tx1"/>
                    </a:solidFill>
                    <a:effectLst/>
                    <a:latin typeface="KievitOT-Regular" panose="02000503040000020004" pitchFamily="2" charset="0"/>
                  </a:rPr>
                  <a:t>/year]</a:t>
                </a:r>
                <a:endParaRPr lang="en-GB" sz="1800" dirty="0">
                  <a:solidFill>
                    <a:schemeClr val="tx1"/>
                  </a:solidFill>
                  <a:latin typeface="KievitOT-Regular" panose="02000503040000020004" pitchFamily="2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1909316815203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KievitOT-Regular" panose="02000503040000020004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KievitOT-Regular" panose="02000503040000020004" pitchFamily="2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1794528"/>
        <c:crosses val="autoZero"/>
        <c:crossBetween val="midCat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  <a:latin typeface="KievitOT-Black" panose="02000503050000020004" pitchFamily="2" charset="0"/>
              </a:rPr>
              <a:t>Proportion of people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Proportion of people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7C7C7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811117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69D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DB8E4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EB1C9"/>
              </a:solidFill>
              <a:ln>
                <a:noFill/>
              </a:ln>
              <a:effectLst/>
            </c:spPr>
          </c:dPt>
          <c:cat>
            <c:strRef>
              <c:f>Blad1!$A$2:$A$7</c:f>
              <c:strCache>
                <c:ptCount val="6"/>
                <c:pt idx="0">
                  <c:v>Data collection</c:v>
                </c:pt>
                <c:pt idx="1">
                  <c:v>Networking</c:v>
                </c:pt>
                <c:pt idx="2">
                  <c:v>Grant development</c:v>
                </c:pt>
                <c:pt idx="3">
                  <c:v>Teaching</c:v>
                </c:pt>
                <c:pt idx="4">
                  <c:v>Conference attendance</c:v>
                </c:pt>
                <c:pt idx="5">
                  <c:v>Conference presentations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3.25</c:v>
                </c:pt>
                <c:pt idx="1">
                  <c:v>3.8</c:v>
                </c:pt>
                <c:pt idx="2">
                  <c:v>2.8</c:v>
                </c:pt>
                <c:pt idx="3">
                  <c:v>2.25</c:v>
                </c:pt>
                <c:pt idx="4">
                  <c:v>3.9</c:v>
                </c:pt>
                <c:pt idx="5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1798840"/>
        <c:axId val="161799232"/>
      </c:barChart>
      <c:catAx>
        <c:axId val="161798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KievitOT-Regular" panose="02000503040000020004" pitchFamily="2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1799232"/>
        <c:crosses val="autoZero"/>
        <c:auto val="1"/>
        <c:lblAlgn val="ctr"/>
        <c:lblOffset val="100"/>
        <c:noMultiLvlLbl val="0"/>
      </c:catAx>
      <c:valAx>
        <c:axId val="16179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KievitOT-Regular" panose="02000503040000020004" pitchFamily="2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17988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B7C1B-F252-4A1F-9641-5B905A65913F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434E-01E8-4D9A-9378-CD36FF7511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7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 Facilitation </a:t>
            </a:r>
            <a:endParaRPr b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 – Stop Favouring Aviation! </a:t>
            </a: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lenient policies and state aid, the EU favours the aviation industry over its public transportation counterparts. Benefits through tax exemptions and free carbon emission allowances need to be halted.</a:t>
            </a:r>
            <a:endParaRPr/>
          </a:p>
        </p:txBody>
      </p:sp>
      <p:sp>
        <p:nvSpPr>
          <p:cNvPr id="461" name="Google Shape;46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8143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735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7929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323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062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983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8046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</a:rPr>
              <a:t>With a website, campaign toolkit and a network we try to make a change through both individual and institutional changes.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9" name="Google Shape;7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416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935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463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748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902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D4E-7092-4142-AB8E-862AB75CCAD3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DBE-306E-4D6A-AF3A-F70D83B400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4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D4E-7092-4142-AB8E-862AB75CCAD3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DBE-306E-4D6A-AF3A-F70D83B400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6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D4E-7092-4142-AB8E-862AB75CCAD3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DBE-306E-4D6A-AF3A-F70D83B400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6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D4E-7092-4142-AB8E-862AB75CCAD3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DBE-306E-4D6A-AF3A-F70D83B400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5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D4E-7092-4142-AB8E-862AB75CCAD3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DBE-306E-4D6A-AF3A-F70D83B400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D4E-7092-4142-AB8E-862AB75CCAD3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DBE-306E-4D6A-AF3A-F70D83B400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626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D4E-7092-4142-AB8E-862AB75CCAD3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DBE-306E-4D6A-AF3A-F70D83B400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674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D4E-7092-4142-AB8E-862AB75CCAD3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DBE-306E-4D6A-AF3A-F70D83B400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9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D4E-7092-4142-AB8E-862AB75CCAD3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DBE-306E-4D6A-AF3A-F70D83B400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65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D4E-7092-4142-AB8E-862AB75CCAD3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DBE-306E-4D6A-AF3A-F70D83B400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3898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9D4E-7092-4142-AB8E-862AB75CCAD3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0DBE-306E-4D6A-AF3A-F70D83B400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5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79D4E-7092-4142-AB8E-862AB75CCAD3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50DBE-306E-4D6A-AF3A-F70D83B400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8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decorrespondent.nl/8368/toen-ik-deze-cijfers-onder-ogen-zag-besloot-ik-veel-minder-te-vliegen-en-jij-misschien-ook/922228912-0226280f" TargetMode="External"/><Relationship Id="rId5" Type="http://schemas.openxmlformats.org/officeDocument/2006/relationships/image" Target="../media/image19.png"/><Relationship Id="rId10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1117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01" y="2228356"/>
            <a:ext cx="6287933" cy="210868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52" y="3900830"/>
            <a:ext cx="4369790" cy="27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56512" y="202239"/>
            <a:ext cx="2691251" cy="889686"/>
          </a:xfrm>
          <a:prstGeom prst="rect">
            <a:avLst/>
          </a:prstGeom>
          <a:solidFill>
            <a:srgbClr val="7DB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1" y="107178"/>
            <a:ext cx="2503658" cy="8396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3289" y="300355"/>
            <a:ext cx="2367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Urgency</a:t>
            </a:r>
            <a:endParaRPr lang="en-GB" sz="4400" dirty="0">
              <a:solidFill>
                <a:schemeClr val="bg1"/>
              </a:solidFill>
              <a:latin typeface="KievitOT-Black" panose="02000503050000020004" pitchFamily="2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1069796"/>
            <a:ext cx="12192000" cy="0"/>
          </a:xfrm>
          <a:prstGeom prst="line">
            <a:avLst/>
          </a:prstGeom>
          <a:ln w="38100">
            <a:solidFill>
              <a:srgbClr val="7D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/>
          <p:cNvSpPr/>
          <p:nvPr/>
        </p:nvSpPr>
        <p:spPr>
          <a:xfrm>
            <a:off x="456512" y="5811558"/>
            <a:ext cx="12005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</a:rPr>
              <a:t>Nursey-Bray, M., Palmer, R., Meyer-Mclean, B.,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</a:rPr>
              <a:t>Wanner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</a:rPr>
              <a:t>, T., &amp;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</a:rPr>
              <a:t>Birzer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</a:rPr>
              <a:t>, C. (2019). The fear of not flying: achieving sustainable academic plane travel in higher education based on insights from south Australia. </a:t>
            </a:r>
            <a:r>
              <a:rPr lang="en-GB" sz="1400" i="1" dirty="0">
                <a:solidFill>
                  <a:schemeClr val="bg2">
                    <a:lumMod val="50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</a:rPr>
              <a:t>Sustainability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</a:rPr>
              <a:t>, </a:t>
            </a:r>
            <a:r>
              <a:rPr lang="en-GB" sz="1400" i="1" dirty="0">
                <a:solidFill>
                  <a:schemeClr val="bg2">
                    <a:lumMod val="50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</a:rPr>
              <a:t>11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</a:rPr>
              <a:t>(9), 2694.</a:t>
            </a:r>
          </a:p>
        </p:txBody>
      </p:sp>
      <p:sp>
        <p:nvSpPr>
          <p:cNvPr id="22" name="Rechthoek 21"/>
          <p:cNvSpPr/>
          <p:nvPr/>
        </p:nvSpPr>
        <p:spPr>
          <a:xfrm>
            <a:off x="9067605" y="1937354"/>
            <a:ext cx="2967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KievitOT-Black" panose="02000503050000020004" pitchFamily="2" charset="0"/>
                <a:cs typeface="Times New Roman" panose="02020603050405020304" pitchFamily="18" charset="0"/>
              </a:rPr>
              <a:t>Reasons why academics travel by planes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Punthaak 22"/>
          <p:cNvSpPr/>
          <p:nvPr/>
        </p:nvSpPr>
        <p:spPr>
          <a:xfrm>
            <a:off x="8610523" y="2351302"/>
            <a:ext cx="302099" cy="372432"/>
          </a:xfrm>
          <a:prstGeom prst="chevron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24" name="Grafiek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560171"/>
              </p:ext>
            </p:extLst>
          </p:nvPr>
        </p:nvGraphicFramePr>
        <p:xfrm>
          <a:off x="456512" y="1634861"/>
          <a:ext cx="7740316" cy="413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75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56511" y="202239"/>
            <a:ext cx="4983393" cy="889686"/>
          </a:xfrm>
          <a:prstGeom prst="rect">
            <a:avLst/>
          </a:prstGeom>
          <a:solidFill>
            <a:srgbClr val="7DB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1" y="107178"/>
            <a:ext cx="2503658" cy="8396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3289" y="300355"/>
            <a:ext cx="4599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What can you do?</a:t>
            </a:r>
            <a:endParaRPr lang="en-GB" sz="4400" dirty="0">
              <a:solidFill>
                <a:schemeClr val="bg1"/>
              </a:solidFill>
              <a:latin typeface="KievitOT-Black" panose="02000503050000020004" pitchFamily="2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1069796"/>
            <a:ext cx="12192000" cy="0"/>
          </a:xfrm>
          <a:prstGeom prst="line">
            <a:avLst/>
          </a:prstGeom>
          <a:ln w="38100">
            <a:solidFill>
              <a:srgbClr val="7D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28" y="1873680"/>
            <a:ext cx="3808062" cy="380806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90" y="1873679"/>
            <a:ext cx="3808063" cy="380806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6" y="1873680"/>
            <a:ext cx="3808062" cy="38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56511" y="202239"/>
            <a:ext cx="3325075" cy="889686"/>
          </a:xfrm>
          <a:prstGeom prst="rect">
            <a:avLst/>
          </a:prstGeom>
          <a:solidFill>
            <a:srgbClr val="7DB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1" y="107178"/>
            <a:ext cx="2503658" cy="8396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3289" y="300355"/>
            <a:ext cx="2904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Discussion</a:t>
            </a:r>
            <a:endParaRPr lang="en-GB" sz="4400" dirty="0">
              <a:solidFill>
                <a:schemeClr val="bg1"/>
              </a:solidFill>
              <a:latin typeface="KievitOT-Black" panose="02000503050000020004" pitchFamily="2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1069796"/>
            <a:ext cx="12192000" cy="0"/>
          </a:xfrm>
          <a:prstGeom prst="line">
            <a:avLst/>
          </a:prstGeom>
          <a:ln w="38100">
            <a:solidFill>
              <a:srgbClr val="7D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ndertitel 2"/>
          <p:cNvSpPr txBox="1">
            <a:spLocks/>
          </p:cNvSpPr>
          <p:nvPr/>
        </p:nvSpPr>
        <p:spPr>
          <a:xfrm>
            <a:off x="3560644" y="1447590"/>
            <a:ext cx="9144000" cy="5978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rgbClr val="811117"/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How did you experience travel behaviour on your university?</a:t>
            </a:r>
            <a:endParaRPr lang="en-GB" dirty="0">
              <a:solidFill>
                <a:srgbClr val="811117"/>
              </a:solidFill>
              <a:latin typeface="KievitOT-Black" panose="020005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Ondertitel 2"/>
          <p:cNvSpPr txBox="1">
            <a:spLocks/>
          </p:cNvSpPr>
          <p:nvPr/>
        </p:nvSpPr>
        <p:spPr>
          <a:xfrm>
            <a:off x="2921388" y="2491953"/>
            <a:ext cx="9144000" cy="597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>
                <a:solidFill>
                  <a:srgbClr val="4472C4"/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Can you guess how much your university flies?</a:t>
            </a:r>
            <a:endParaRPr lang="en-GB" dirty="0">
              <a:solidFill>
                <a:srgbClr val="4472C4"/>
              </a:solidFill>
              <a:latin typeface="KievitOT-Black" panose="020005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Ondertitel 2"/>
          <p:cNvSpPr txBox="1">
            <a:spLocks/>
          </p:cNvSpPr>
          <p:nvPr/>
        </p:nvSpPr>
        <p:spPr>
          <a:xfrm>
            <a:off x="225668" y="3052772"/>
            <a:ext cx="9144000" cy="597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KievitOT-Black" panose="02000503050000020004" pitchFamily="2" charset="0"/>
                <a:cs typeface="Times New Roman" panose="02020603050405020304" pitchFamily="18" charset="0"/>
              </a:rPr>
              <a:t>Do you know people who choose to go by a more sustainable travel option to their exchange destination?</a:t>
            </a:r>
            <a:endParaRPr lang="en-GB" dirty="0">
              <a:latin typeface="KievitOT-Black" panose="020005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Ondertitel 2"/>
          <p:cNvSpPr txBox="1">
            <a:spLocks/>
          </p:cNvSpPr>
          <p:nvPr/>
        </p:nvSpPr>
        <p:spPr>
          <a:xfrm>
            <a:off x="-1185605" y="1985030"/>
            <a:ext cx="9144000" cy="597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69D00"/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 Does your university describe itself as green?</a:t>
            </a:r>
            <a:endParaRPr lang="en-GB" dirty="0">
              <a:solidFill>
                <a:srgbClr val="F69D00"/>
              </a:solidFill>
              <a:latin typeface="KievitOT-Black" panose="020005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Ondertitel 2"/>
          <p:cNvSpPr txBox="1">
            <a:spLocks/>
          </p:cNvSpPr>
          <p:nvPr/>
        </p:nvSpPr>
        <p:spPr>
          <a:xfrm>
            <a:off x="2921388" y="4029563"/>
            <a:ext cx="9144000" cy="597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>
                <a:solidFill>
                  <a:srgbClr val="FEB1C9"/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How can you change something at your university?</a:t>
            </a:r>
            <a:endParaRPr lang="en-GB" dirty="0">
              <a:solidFill>
                <a:srgbClr val="FEB1C9"/>
              </a:solidFill>
              <a:latin typeface="KievitOT-Black" panose="020005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Ondertitel 2"/>
          <p:cNvSpPr txBox="1">
            <a:spLocks/>
          </p:cNvSpPr>
          <p:nvPr/>
        </p:nvSpPr>
        <p:spPr>
          <a:xfrm>
            <a:off x="225668" y="4793641"/>
            <a:ext cx="10022906" cy="597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solidFill>
                  <a:srgbClr val="7DB8E4"/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 Are there opportunities for students to influence the university's behaviour?</a:t>
            </a:r>
            <a:endParaRPr lang="en-GB" dirty="0">
              <a:solidFill>
                <a:srgbClr val="7DB8E4"/>
              </a:solidFill>
              <a:latin typeface="KievitOT-Black" panose="020005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Ondertitel 2"/>
          <p:cNvSpPr txBox="1">
            <a:spLocks/>
          </p:cNvSpPr>
          <p:nvPr/>
        </p:nvSpPr>
        <p:spPr>
          <a:xfrm>
            <a:off x="225668" y="6069369"/>
            <a:ext cx="11318631" cy="597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KievitOT-Black" panose="02000503050000020004" pitchFamily="2" charset="0"/>
                <a:cs typeface="Times New Roman" panose="02020603050405020304" pitchFamily="18" charset="0"/>
              </a:rPr>
              <a:t>Do you know people (students and/or staff) who would be interested in this topic as well?</a:t>
            </a:r>
            <a:endParaRPr lang="en-GB" dirty="0">
              <a:latin typeface="KievitOT-Black" panose="020005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Ondertitel 2"/>
          <p:cNvSpPr txBox="1">
            <a:spLocks/>
          </p:cNvSpPr>
          <p:nvPr/>
        </p:nvSpPr>
        <p:spPr>
          <a:xfrm>
            <a:off x="2921388" y="5474777"/>
            <a:ext cx="9144000" cy="597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>
                <a:solidFill>
                  <a:srgbClr val="811117"/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How would you get the university’s attention on this topic?</a:t>
            </a:r>
            <a:endParaRPr lang="en-GB" dirty="0">
              <a:solidFill>
                <a:srgbClr val="811117"/>
              </a:solidFill>
              <a:latin typeface="KievitOT-Black" panose="0200050305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56512" y="202239"/>
            <a:ext cx="2691251" cy="889686"/>
          </a:xfrm>
          <a:prstGeom prst="rect">
            <a:avLst/>
          </a:prstGeom>
          <a:solidFill>
            <a:srgbClr val="7DB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5" name="Google Shape;725;p58"/>
          <p:cNvSpPr/>
          <p:nvPr/>
        </p:nvSpPr>
        <p:spPr>
          <a:xfrm>
            <a:off x="1802138" y="2221522"/>
            <a:ext cx="5695656" cy="539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2400" b="0" i="0" u="none" strike="noStrike" cap="none" dirty="0" smtClean="0">
                <a:solidFill>
                  <a:schemeClr val="bg2">
                    <a:lumMod val="25000"/>
                  </a:schemeClr>
                </a:solidFill>
                <a:latin typeface="KievitOT-Black" panose="02000503050000020004" pitchFamily="2" charset="0"/>
                <a:ea typeface="Montserrat"/>
                <a:cs typeface="Montserrat"/>
                <a:sym typeface="Montserrat"/>
              </a:rPr>
              <a:t>www.timetoexplane.com</a:t>
            </a:r>
            <a:endParaRPr dirty="0">
              <a:solidFill>
                <a:schemeClr val="bg2">
                  <a:lumMod val="25000"/>
                </a:schemeClr>
              </a:solidFill>
              <a:latin typeface="KievitOT-Black" panose="02000503050000020004" pitchFamily="2" charset="0"/>
            </a:endParaRPr>
          </a:p>
        </p:txBody>
      </p:sp>
      <p:sp>
        <p:nvSpPr>
          <p:cNvPr id="728" name="Google Shape;728;p58" descr="Image result for social media watercolor icon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9" name="Google Shape;72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89" y="3012207"/>
            <a:ext cx="914673" cy="102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58" descr="Image result for social media watercolor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416" y="3953606"/>
            <a:ext cx="849826" cy="942115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58"/>
          <p:cNvSpPr/>
          <p:nvPr/>
        </p:nvSpPr>
        <p:spPr>
          <a:xfrm>
            <a:off x="1802138" y="3179847"/>
            <a:ext cx="6441530" cy="539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  <a:latin typeface="KievitOT-Black" panose="02000503050000020004" pitchFamily="2" charset="0"/>
                <a:ea typeface="Montserrat"/>
                <a:cs typeface="Montserrat"/>
                <a:sym typeface="Montserrat"/>
              </a:rPr>
              <a:t>www.facebook.com/timetoexplane</a:t>
            </a:r>
            <a:endParaRPr sz="2400" dirty="0">
              <a:solidFill>
                <a:schemeClr val="bg2">
                  <a:lumMod val="25000"/>
                </a:schemeClr>
              </a:solidFill>
              <a:latin typeface="KievitOT-Black" panose="02000503050000020004" pitchFamily="2" charset="0"/>
              <a:ea typeface="Montserrat"/>
              <a:cs typeface="Montserrat"/>
            </a:endParaRPr>
          </a:p>
        </p:txBody>
      </p:sp>
      <p:sp>
        <p:nvSpPr>
          <p:cNvPr id="733" name="Google Shape;733;p58"/>
          <p:cNvSpPr/>
          <p:nvPr/>
        </p:nvSpPr>
        <p:spPr>
          <a:xfrm>
            <a:off x="1802138" y="4138172"/>
            <a:ext cx="6441529" cy="539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  <a:latin typeface="KievitOT-Black" panose="02000503050000020004" pitchFamily="2" charset="0"/>
                <a:ea typeface="Montserrat"/>
                <a:cs typeface="Montserrat"/>
                <a:sym typeface="Montserrat"/>
              </a:rPr>
              <a:t>@</a:t>
            </a:r>
            <a:r>
              <a:rPr lang="nl-NL" sz="2400" dirty="0" err="1">
                <a:solidFill>
                  <a:schemeClr val="bg2">
                    <a:lumMod val="25000"/>
                  </a:schemeClr>
                </a:solidFill>
                <a:latin typeface="KievitOT-Black" panose="02000503050000020004" pitchFamily="2" charset="0"/>
                <a:ea typeface="Montserrat"/>
                <a:cs typeface="Montserrat"/>
                <a:sym typeface="Montserrat"/>
              </a:rPr>
              <a:t>timetoexplane</a:t>
            </a:r>
            <a:endParaRPr sz="2400" dirty="0">
              <a:solidFill>
                <a:schemeClr val="bg2">
                  <a:lumMod val="25000"/>
                </a:schemeClr>
              </a:solidFill>
              <a:latin typeface="KievitOT-Black" panose="02000503050000020004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735" name="Google Shape;735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928" y="1971596"/>
            <a:ext cx="885825" cy="914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1" y="107178"/>
            <a:ext cx="2503658" cy="839610"/>
          </a:xfrm>
          <a:prstGeom prst="rect">
            <a:avLst/>
          </a:prstGeom>
        </p:spPr>
      </p:pic>
      <p:pic>
        <p:nvPicPr>
          <p:cNvPr id="21" name="Google Shape;731;p58" descr="Image result for social media watercolor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928" y="4895721"/>
            <a:ext cx="906057" cy="90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Shape 418"/>
          <p:cNvSpPr/>
          <p:nvPr/>
        </p:nvSpPr>
        <p:spPr>
          <a:xfrm>
            <a:off x="959118" y="5171553"/>
            <a:ext cx="520918" cy="324009"/>
          </a:xfrm>
          <a:prstGeom prst="roundRect">
            <a:avLst>
              <a:gd name="adj" fmla="val 4963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3" name="Vrije vorm 22"/>
          <p:cNvSpPr/>
          <p:nvPr/>
        </p:nvSpPr>
        <p:spPr>
          <a:xfrm>
            <a:off x="1000246" y="5186757"/>
            <a:ext cx="438661" cy="197070"/>
          </a:xfrm>
          <a:custGeom>
            <a:avLst/>
            <a:gdLst>
              <a:gd name="connsiteX0" fmla="*/ 0 w 497306"/>
              <a:gd name="connsiteY0" fmla="*/ 0 h 144435"/>
              <a:gd name="connsiteX1" fmla="*/ 256674 w 497306"/>
              <a:gd name="connsiteY1" fmla="*/ 144379 h 144435"/>
              <a:gd name="connsiteX2" fmla="*/ 497306 w 497306"/>
              <a:gd name="connsiteY2" fmla="*/ 16042 h 14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306" h="144435">
                <a:moveTo>
                  <a:pt x="0" y="0"/>
                </a:moveTo>
                <a:cubicBezTo>
                  <a:pt x="86895" y="70852"/>
                  <a:pt x="173790" y="141705"/>
                  <a:pt x="256674" y="144379"/>
                </a:cubicBezTo>
                <a:cubicBezTo>
                  <a:pt x="339558" y="147053"/>
                  <a:pt x="406401" y="53473"/>
                  <a:pt x="497306" y="16042"/>
                </a:cubicBezTo>
              </a:path>
            </a:pathLst>
          </a:custGeom>
          <a:noFill/>
          <a:ln w="38100">
            <a:solidFill>
              <a:srgbClr val="B3B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oogle Shape;733;p58"/>
          <p:cNvSpPr/>
          <p:nvPr/>
        </p:nvSpPr>
        <p:spPr>
          <a:xfrm>
            <a:off x="1802138" y="5044059"/>
            <a:ext cx="6441529" cy="539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SzPts val="2400"/>
              <a:buFont typeface="Arial"/>
              <a:buNone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  <a:latin typeface="KievitOT-Black" panose="02000503050000020004" pitchFamily="2" charset="0"/>
                <a:ea typeface="Montserrat"/>
                <a:cs typeface="Montserrat"/>
                <a:sym typeface="Montserrat"/>
              </a:rPr>
              <a:t>symke@timetoexplane.com</a:t>
            </a:r>
            <a:endParaRPr sz="2400" dirty="0">
              <a:solidFill>
                <a:schemeClr val="bg2">
                  <a:lumMod val="25000"/>
                </a:schemeClr>
              </a:solidFill>
              <a:latin typeface="KievitOT-Black" panose="02000503050000020004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Stroomdiagram: Verbindingslijn 1"/>
          <p:cNvSpPr/>
          <p:nvPr/>
        </p:nvSpPr>
        <p:spPr>
          <a:xfrm>
            <a:off x="8025233" y="2035983"/>
            <a:ext cx="3209067" cy="3090834"/>
          </a:xfrm>
          <a:prstGeom prst="flowChartConnector">
            <a:avLst/>
          </a:prstGeom>
          <a:solidFill>
            <a:srgbClr val="87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673289" y="300355"/>
            <a:ext cx="2215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Contact</a:t>
            </a:r>
            <a:endParaRPr lang="en-GB" sz="4400" dirty="0">
              <a:solidFill>
                <a:schemeClr val="bg1"/>
              </a:solidFill>
              <a:latin typeface="KievitOT-Black" panose="02000503050000020004" pitchFamily="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21221"/>
          <a:stretch/>
        </p:blipFill>
        <p:spPr>
          <a:xfrm>
            <a:off x="8180173" y="2743199"/>
            <a:ext cx="5490519" cy="4557253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0" y="1069796"/>
            <a:ext cx="12192000" cy="0"/>
          </a:xfrm>
          <a:prstGeom prst="line">
            <a:avLst/>
          </a:prstGeom>
          <a:ln w="38100">
            <a:solidFill>
              <a:srgbClr val="7D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0" y="1010798"/>
            <a:ext cx="7953103" cy="795310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01650" y="3255264"/>
            <a:ext cx="7727950" cy="118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cap="all" dirty="0" err="1" smtClean="0">
                <a:solidFill>
                  <a:srgbClr val="000000"/>
                </a:solidFill>
                <a:latin typeface="KievitOT-Black" panose="02000503050000020004" pitchFamily="2" charset="0"/>
                <a:ea typeface="Segoe UI Black" panose="020B0A02040204020203" pitchFamily="34" charset="0"/>
              </a:rPr>
              <a:t>Dialogue</a:t>
            </a:r>
            <a:r>
              <a:rPr lang="nl-NL" sz="7200" b="1" cap="all" dirty="0" smtClean="0">
                <a:solidFill>
                  <a:srgbClr val="000000"/>
                </a:solidFill>
                <a:latin typeface="KievitOT-Black" panose="02000503050000020004" pitchFamily="2" charset="0"/>
                <a:ea typeface="Segoe UI Black" panose="020B0A02040204020203" pitchFamily="34" charset="0"/>
              </a:rPr>
              <a:t> </a:t>
            </a:r>
            <a:r>
              <a:rPr lang="nl-NL" sz="7200" b="1" cap="all" dirty="0" err="1" smtClean="0">
                <a:solidFill>
                  <a:srgbClr val="000000"/>
                </a:solidFill>
                <a:latin typeface="KievitOT-Black" panose="02000503050000020004" pitchFamily="2" charset="0"/>
                <a:ea typeface="Segoe UI Black" panose="020B0A02040204020203" pitchFamily="34" charset="0"/>
              </a:rPr>
              <a:t>night</a:t>
            </a:r>
            <a:endParaRPr lang="en-GB" sz="7200" dirty="0">
              <a:solidFill>
                <a:srgbClr val="000000"/>
              </a:solidFill>
              <a:latin typeface="KievitOT-Black" panose="02000503050000020004" pitchFamily="2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94053"/>
            <a:ext cx="3662035" cy="12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troomdiagram: Verbindingslijn 13"/>
          <p:cNvSpPr/>
          <p:nvPr/>
        </p:nvSpPr>
        <p:spPr>
          <a:xfrm>
            <a:off x="9046856" y="4271651"/>
            <a:ext cx="3209067" cy="3090834"/>
          </a:xfrm>
          <a:prstGeom prst="flowChartConnector">
            <a:avLst/>
          </a:prstGeom>
          <a:solidFill>
            <a:srgbClr val="FE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hthoek 4"/>
          <p:cNvSpPr/>
          <p:nvPr/>
        </p:nvSpPr>
        <p:spPr>
          <a:xfrm>
            <a:off x="456513" y="202239"/>
            <a:ext cx="3108098" cy="889686"/>
          </a:xfrm>
          <a:prstGeom prst="rect">
            <a:avLst/>
          </a:prstGeom>
          <a:solidFill>
            <a:srgbClr val="7DB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1" y="107178"/>
            <a:ext cx="2503658" cy="8396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3289" y="300355"/>
            <a:ext cx="27478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Welcome!</a:t>
            </a:r>
            <a:endParaRPr lang="en-GB" sz="4400" dirty="0">
              <a:solidFill>
                <a:schemeClr val="bg1"/>
              </a:solidFill>
              <a:latin typeface="KievitOT-Black" panose="02000503050000020004" pitchFamily="2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1069796"/>
            <a:ext cx="12192000" cy="0"/>
          </a:xfrm>
          <a:prstGeom prst="line">
            <a:avLst/>
          </a:prstGeom>
          <a:ln w="38100">
            <a:solidFill>
              <a:srgbClr val="7D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ndertitel 2"/>
          <p:cNvSpPr txBox="1">
            <a:spLocks/>
          </p:cNvSpPr>
          <p:nvPr/>
        </p:nvSpPr>
        <p:spPr>
          <a:xfrm>
            <a:off x="780082" y="2115804"/>
            <a:ext cx="9144000" cy="32931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What are we going to do today?</a:t>
            </a:r>
          </a:p>
          <a:p>
            <a:pPr marL="0" indent="0">
              <a:buNone/>
            </a:pPr>
            <a:r>
              <a:rPr lang="nl-NL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	</a:t>
            </a:r>
            <a:r>
              <a:rPr lang="nl-NL" dirty="0" err="1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What</a:t>
            </a:r>
            <a:r>
              <a:rPr lang="nl-NL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 is </a:t>
            </a:r>
            <a:r>
              <a:rPr lang="nl-NL" dirty="0" err="1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ExPlane</a:t>
            </a:r>
            <a:r>
              <a:rPr lang="nl-NL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nl-NL" dirty="0">
                <a:latin typeface="KievitOT-Regular" panose="02000503040000020004" pitchFamily="2" charset="0"/>
                <a:cs typeface="Times New Roman" panose="02020603050405020304" pitchFamily="18" charset="0"/>
              </a:rPr>
              <a:t>	</a:t>
            </a:r>
            <a:r>
              <a:rPr lang="nl-NL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Long term </a:t>
            </a:r>
            <a:r>
              <a:rPr lang="nl-NL" dirty="0" err="1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vision</a:t>
            </a:r>
            <a:endParaRPr lang="nl-NL" dirty="0" smtClean="0">
              <a:latin typeface="KievitOT-Regular" panose="0200050304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	</a:t>
            </a:r>
            <a:r>
              <a:rPr lang="nl-NL" dirty="0" err="1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Who</a:t>
            </a:r>
            <a:r>
              <a:rPr lang="nl-NL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 is </a:t>
            </a:r>
            <a:r>
              <a:rPr lang="nl-NL" dirty="0" err="1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ExPlane</a:t>
            </a:r>
            <a:r>
              <a:rPr lang="nl-NL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nl-NL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	</a:t>
            </a:r>
            <a:r>
              <a:rPr lang="nl-NL" dirty="0" err="1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Urgency</a:t>
            </a:r>
            <a:endParaRPr lang="nl-NL" dirty="0" smtClean="0">
              <a:latin typeface="KievitOT-Regular" panose="0200050304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	</a:t>
            </a:r>
            <a:r>
              <a:rPr lang="nl-NL" dirty="0" err="1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What</a:t>
            </a:r>
            <a:r>
              <a:rPr lang="nl-NL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can</a:t>
            </a:r>
            <a:r>
              <a:rPr lang="nl-NL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you</a:t>
            </a:r>
            <a:r>
              <a:rPr lang="nl-NL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 do?</a:t>
            </a:r>
          </a:p>
          <a:p>
            <a:pPr marL="0" indent="0">
              <a:buNone/>
            </a:pPr>
            <a:r>
              <a:rPr lang="nl-NL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	</a:t>
            </a:r>
            <a:r>
              <a:rPr lang="nl-NL" dirty="0" err="1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Discussion</a:t>
            </a:r>
            <a:endParaRPr lang="nl-NL" dirty="0" smtClean="0">
              <a:latin typeface="KievitOT-Regular" panose="0200050304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Stroomdiagram: Verbindingslijn 1"/>
          <p:cNvSpPr/>
          <p:nvPr/>
        </p:nvSpPr>
        <p:spPr>
          <a:xfrm>
            <a:off x="1436914" y="2691833"/>
            <a:ext cx="182879" cy="169817"/>
          </a:xfrm>
          <a:prstGeom prst="flowChartConnector">
            <a:avLst/>
          </a:prstGeom>
          <a:solidFill>
            <a:srgbClr val="811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roomdiagram: Verbindingslijn 7"/>
          <p:cNvSpPr/>
          <p:nvPr/>
        </p:nvSpPr>
        <p:spPr>
          <a:xfrm>
            <a:off x="1436912" y="3165914"/>
            <a:ext cx="182879" cy="169817"/>
          </a:xfrm>
          <a:prstGeom prst="flowChartConnector">
            <a:avLst/>
          </a:prstGeom>
          <a:solidFill>
            <a:srgbClr val="811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roomdiagram: Verbindingslijn 8"/>
          <p:cNvSpPr/>
          <p:nvPr/>
        </p:nvSpPr>
        <p:spPr>
          <a:xfrm>
            <a:off x="1436912" y="3633874"/>
            <a:ext cx="182879" cy="169817"/>
          </a:xfrm>
          <a:prstGeom prst="flowChartConnector">
            <a:avLst/>
          </a:prstGeom>
          <a:solidFill>
            <a:srgbClr val="811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roomdiagram: Verbindingslijn 9"/>
          <p:cNvSpPr/>
          <p:nvPr/>
        </p:nvSpPr>
        <p:spPr>
          <a:xfrm>
            <a:off x="1436911" y="4101834"/>
            <a:ext cx="182879" cy="169817"/>
          </a:xfrm>
          <a:prstGeom prst="flowChartConnector">
            <a:avLst/>
          </a:prstGeom>
          <a:solidFill>
            <a:srgbClr val="811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roomdiagram: Verbindingslijn 11"/>
          <p:cNvSpPr/>
          <p:nvPr/>
        </p:nvSpPr>
        <p:spPr>
          <a:xfrm>
            <a:off x="1436911" y="4569794"/>
            <a:ext cx="182879" cy="169817"/>
          </a:xfrm>
          <a:prstGeom prst="flowChartConnector">
            <a:avLst/>
          </a:prstGeom>
          <a:solidFill>
            <a:srgbClr val="811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roomdiagram: Verbindingslijn 12"/>
          <p:cNvSpPr/>
          <p:nvPr/>
        </p:nvSpPr>
        <p:spPr>
          <a:xfrm>
            <a:off x="1436910" y="5037754"/>
            <a:ext cx="182879" cy="169817"/>
          </a:xfrm>
          <a:prstGeom prst="flowChartConnector">
            <a:avLst/>
          </a:prstGeom>
          <a:solidFill>
            <a:srgbClr val="811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t="54243" r="57062" b="19290"/>
          <a:stretch/>
        </p:blipFill>
        <p:spPr>
          <a:xfrm>
            <a:off x="8014720" y="3718782"/>
            <a:ext cx="3588776" cy="35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oomdiagram: Verbindingslijn 9"/>
          <p:cNvSpPr/>
          <p:nvPr/>
        </p:nvSpPr>
        <p:spPr>
          <a:xfrm>
            <a:off x="-123039" y="4173721"/>
            <a:ext cx="3209067" cy="3090834"/>
          </a:xfrm>
          <a:prstGeom prst="flowChartConnector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hthoek 4"/>
          <p:cNvSpPr/>
          <p:nvPr/>
        </p:nvSpPr>
        <p:spPr>
          <a:xfrm>
            <a:off x="456512" y="202239"/>
            <a:ext cx="4906320" cy="889686"/>
          </a:xfrm>
          <a:prstGeom prst="rect">
            <a:avLst/>
          </a:prstGeom>
          <a:solidFill>
            <a:srgbClr val="7DB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1" y="107178"/>
            <a:ext cx="2503658" cy="8396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3289" y="300355"/>
            <a:ext cx="4493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What is </a:t>
            </a:r>
            <a:r>
              <a:rPr lang="en-GB" sz="4400" dirty="0" err="1" smtClean="0">
                <a:solidFill>
                  <a:schemeClr val="bg1"/>
                </a:solidFill>
                <a:latin typeface="KievitOT-Black" panose="02000503050000020004" pitchFamily="2" charset="0"/>
              </a:rPr>
              <a:t>ExPlane</a:t>
            </a:r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?</a:t>
            </a:r>
            <a:endParaRPr lang="en-GB" sz="4400" dirty="0">
              <a:solidFill>
                <a:schemeClr val="bg1"/>
              </a:solidFill>
              <a:latin typeface="KievitOT-Black" panose="02000503050000020004" pitchFamily="2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1069796"/>
            <a:ext cx="12192000" cy="0"/>
          </a:xfrm>
          <a:prstGeom prst="line">
            <a:avLst/>
          </a:prstGeom>
          <a:ln w="38100">
            <a:solidFill>
              <a:srgbClr val="7D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456511" y="1861367"/>
            <a:ext cx="114467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KievitOT-Black" panose="02000503050000020004" pitchFamily="2" charset="0"/>
              </a:rPr>
              <a:t>A NETWORK OF STUDENTS AND STAFF STANDING UP AGAINST THE IMPACTS OF FLYING… </a:t>
            </a:r>
            <a:endParaRPr lang="en-GB" sz="2800" b="1" cap="all" dirty="0" smtClean="0">
              <a:solidFill>
                <a:schemeClr val="tx1">
                  <a:lumMod val="85000"/>
                  <a:lumOff val="15000"/>
                </a:schemeClr>
              </a:solidFill>
              <a:latin typeface="KievitOT-Black" panose="02000503050000020004" pitchFamily="2" charset="0"/>
            </a:endParaRPr>
          </a:p>
          <a:p>
            <a:endParaRPr lang="en-GB" sz="2800" b="1" cap="all" dirty="0">
              <a:solidFill>
                <a:schemeClr val="tx1">
                  <a:lumMod val="85000"/>
                  <a:lumOff val="15000"/>
                </a:schemeClr>
              </a:solidFill>
              <a:latin typeface="KievitOT-Black" panose="02000503050000020004" pitchFamily="2" charset="0"/>
            </a:endParaRPr>
          </a:p>
          <a:p>
            <a:pPr algn="ctr"/>
            <a:endParaRPr lang="en-GB" sz="2800" b="1" cap="all" dirty="0">
              <a:solidFill>
                <a:schemeClr val="tx1">
                  <a:lumMod val="85000"/>
                  <a:lumOff val="15000"/>
                </a:schemeClr>
              </a:solidFill>
              <a:latin typeface="KievitOT-Black" panose="02000503050000020004" pitchFamily="2" charset="0"/>
            </a:endParaRPr>
          </a:p>
          <a:p>
            <a:pPr algn="r"/>
            <a:r>
              <a:rPr lang="en-GB" sz="28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KievitOT-Black" panose="02000503050000020004" pitchFamily="2" charset="0"/>
              </a:rPr>
              <a:t>…Asking OUR UNIVERSITIES TO LEAD BY EXAMPLE IN TRAVELLING CONSCIOUSLY.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9" y="4173722"/>
            <a:ext cx="3605948" cy="2240948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674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56512" y="202239"/>
            <a:ext cx="4906320" cy="889686"/>
          </a:xfrm>
          <a:prstGeom prst="rect">
            <a:avLst/>
          </a:prstGeom>
          <a:solidFill>
            <a:srgbClr val="7DB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1" y="107178"/>
            <a:ext cx="2503658" cy="8396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3289" y="300355"/>
            <a:ext cx="4493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What is </a:t>
            </a:r>
            <a:r>
              <a:rPr lang="en-GB" sz="4400" dirty="0" err="1" smtClean="0">
                <a:solidFill>
                  <a:schemeClr val="bg1"/>
                </a:solidFill>
                <a:latin typeface="KievitOT-Black" panose="02000503050000020004" pitchFamily="2" charset="0"/>
              </a:rPr>
              <a:t>ExPlane</a:t>
            </a:r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?</a:t>
            </a:r>
            <a:endParaRPr lang="en-GB" sz="4400" dirty="0">
              <a:solidFill>
                <a:schemeClr val="bg1"/>
              </a:solidFill>
              <a:latin typeface="KievitOT-Black" panose="02000503050000020004" pitchFamily="2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1069796"/>
            <a:ext cx="12192000" cy="0"/>
          </a:xfrm>
          <a:prstGeom prst="line">
            <a:avLst/>
          </a:prstGeom>
          <a:ln w="38100">
            <a:solidFill>
              <a:srgbClr val="7D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oogle Shape;782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1378" y="4625957"/>
            <a:ext cx="5739618" cy="293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33" y="4460788"/>
            <a:ext cx="2308554" cy="1812757"/>
          </a:xfrm>
          <a:prstGeom prst="rect">
            <a:avLst/>
          </a:prstGeom>
        </p:spPr>
      </p:pic>
      <p:sp>
        <p:nvSpPr>
          <p:cNvPr id="13" name="Ondertitel 2"/>
          <p:cNvSpPr txBox="1">
            <a:spLocks/>
          </p:cNvSpPr>
          <p:nvPr/>
        </p:nvSpPr>
        <p:spPr>
          <a:xfrm>
            <a:off x="2898183" y="1698649"/>
            <a:ext cx="900503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dirty="0" smtClean="0">
                <a:latin typeface="KievitOT-Regular" panose="02000503040000020004" pitchFamily="2" charset="0"/>
                <a:cs typeface="Times New Roman" panose="02020603050405020304" pitchFamily="18" charset="0"/>
              </a:rPr>
              <a:t>The idea was developed during the project Sail to the COP. A group of 60 European change makers who called for fair and sustainable travel sailing to and attending the UN Climate Conference in 2019. </a:t>
            </a:r>
            <a:endParaRPr lang="en-GB" dirty="0">
              <a:latin typeface="KievitOT-Regular" panose="0200050304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56512" y="202239"/>
            <a:ext cx="4906320" cy="889686"/>
          </a:xfrm>
          <a:prstGeom prst="rect">
            <a:avLst/>
          </a:prstGeom>
          <a:solidFill>
            <a:srgbClr val="7DB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1" y="107178"/>
            <a:ext cx="2503658" cy="8396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3289" y="300355"/>
            <a:ext cx="4493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What is </a:t>
            </a:r>
            <a:r>
              <a:rPr lang="en-GB" sz="4400" dirty="0" err="1" smtClean="0">
                <a:solidFill>
                  <a:schemeClr val="bg1"/>
                </a:solidFill>
                <a:latin typeface="KievitOT-Black" panose="02000503050000020004" pitchFamily="2" charset="0"/>
              </a:rPr>
              <a:t>ExPlane</a:t>
            </a:r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?</a:t>
            </a:r>
            <a:endParaRPr lang="en-GB" sz="4400" dirty="0">
              <a:solidFill>
                <a:schemeClr val="bg1"/>
              </a:solidFill>
              <a:latin typeface="KievitOT-Black" panose="02000503050000020004" pitchFamily="2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1069796"/>
            <a:ext cx="12192000" cy="0"/>
          </a:xfrm>
          <a:prstGeom prst="line">
            <a:avLst/>
          </a:prstGeom>
          <a:ln w="38100">
            <a:solidFill>
              <a:srgbClr val="7D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95" y="2273424"/>
            <a:ext cx="3167856" cy="316785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0955"/>
            <a:ext cx="4058928" cy="271743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50" y="2775346"/>
            <a:ext cx="2971929" cy="1729122"/>
          </a:xfrm>
          <a:prstGeom prst="rect">
            <a:avLst/>
          </a:prstGeom>
        </p:spPr>
      </p:pic>
      <p:sp>
        <p:nvSpPr>
          <p:cNvPr id="33" name="Tekstvak 32"/>
          <p:cNvSpPr txBox="1"/>
          <p:nvPr/>
        </p:nvSpPr>
        <p:spPr>
          <a:xfrm>
            <a:off x="1092067" y="1811759"/>
            <a:ext cx="134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69E1C"/>
                </a:solidFill>
                <a:latin typeface="KievitOT-Black" panose="02000503050000020004" pitchFamily="2" charset="0"/>
              </a:rPr>
              <a:t>Website</a:t>
            </a:r>
            <a:endParaRPr lang="en-GB" sz="2400" dirty="0">
              <a:solidFill>
                <a:srgbClr val="F69E1C"/>
              </a:solidFill>
              <a:latin typeface="KievitOT-Black" panose="02000503050000020004" pitchFamily="2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5328825" y="1811759"/>
            <a:ext cx="134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69E1C"/>
                </a:solidFill>
                <a:latin typeface="KievitOT-Black" panose="02000503050000020004" pitchFamily="2" charset="0"/>
              </a:rPr>
              <a:t>Toolkit</a:t>
            </a:r>
            <a:endParaRPr lang="en-GB" sz="2400" dirty="0">
              <a:solidFill>
                <a:srgbClr val="F69E1C"/>
              </a:solidFill>
              <a:latin typeface="KievitOT-Black" panose="02000503050000020004" pitchFamily="2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9532040" y="1811759"/>
            <a:ext cx="171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69E1C"/>
                </a:solidFill>
                <a:latin typeface="KievitOT-Black" panose="02000503050000020004" pitchFamily="2" charset="0"/>
              </a:rPr>
              <a:t>Network </a:t>
            </a:r>
            <a:endParaRPr lang="en-GB" sz="2400" dirty="0">
              <a:solidFill>
                <a:srgbClr val="F69E1C"/>
              </a:solidFill>
              <a:latin typeface="KievitOT-Black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56512" y="202239"/>
            <a:ext cx="6141996" cy="889686"/>
          </a:xfrm>
          <a:prstGeom prst="rect">
            <a:avLst/>
          </a:prstGeom>
          <a:solidFill>
            <a:srgbClr val="7DB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1" y="107178"/>
            <a:ext cx="2503658" cy="8396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3289" y="300355"/>
            <a:ext cx="5745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Our Long-term Vision</a:t>
            </a:r>
            <a:endParaRPr lang="en-GB" sz="4400" dirty="0">
              <a:solidFill>
                <a:schemeClr val="bg1"/>
              </a:solidFill>
              <a:latin typeface="KievitOT-Black" panose="02000503050000020004" pitchFamily="2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1069796"/>
            <a:ext cx="12192000" cy="0"/>
          </a:xfrm>
          <a:prstGeom prst="line">
            <a:avLst/>
          </a:prstGeom>
          <a:ln w="38100">
            <a:solidFill>
              <a:srgbClr val="7D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1681118" y="1744666"/>
            <a:ext cx="983477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C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ollaborations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within a diverse academic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community</a:t>
            </a:r>
          </a:p>
          <a:p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KievitOT-Black" panose="02000503050000020004" pitchFamily="2" charset="0"/>
              <a:cs typeface="Times New Roman" panose="02020603050405020304" pitchFamily="18" charset="0"/>
            </a:endParaRPr>
          </a:p>
          <a:p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KievitOT-Black" panose="02000503050000020004" pitchFamily="2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Having a efficient digital platform &amp; efficient digital communication</a:t>
            </a:r>
          </a:p>
          <a:p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KievitOT-Black" panose="02000503050000020004" pitchFamily="2" charset="0"/>
              <a:cs typeface="Times New Roman" panose="02020603050405020304" pitchFamily="18" charset="0"/>
            </a:endParaRPr>
          </a:p>
          <a:p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KievitOT-Black" panose="02000503050000020004" pitchFamily="2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Accessibility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and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diversity</a:t>
            </a:r>
          </a:p>
          <a:p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KievitOT-Black" panose="02000503050000020004" pitchFamily="2" charset="0"/>
              <a:cs typeface="Times New Roman" panose="02020603050405020304" pitchFamily="18" charset="0"/>
            </a:endParaRPr>
          </a:p>
          <a:p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KievitOT-Black" panose="02000503050000020004" pitchFamily="2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Travel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policies that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ievitOT-Black" panose="02000503050000020004" pitchFamily="2" charset="0"/>
                <a:cs typeface="Times New Roman" panose="02020603050405020304" pitchFamily="18" charset="0"/>
              </a:rPr>
              <a:t>are both climate friendly &amp; socially inclusive</a:t>
            </a:r>
          </a:p>
          <a:p>
            <a:pPr marL="285750" indent="-285750">
              <a:buFont typeface="Times New Roman" panose="02020603050405020304" pitchFamily="18" charset="0"/>
              <a:buChar char="ѓ"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KievitOT-Black" panose="020005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troomdiagram: Verbindingslijn 3"/>
          <p:cNvSpPr/>
          <p:nvPr/>
        </p:nvSpPr>
        <p:spPr>
          <a:xfrm>
            <a:off x="866801" y="1744666"/>
            <a:ext cx="457200" cy="457200"/>
          </a:xfrm>
          <a:prstGeom prst="flowChartConnector">
            <a:avLst/>
          </a:prstGeom>
          <a:solidFill>
            <a:srgbClr val="FE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roomdiagram: Verbindingslijn 13"/>
          <p:cNvSpPr/>
          <p:nvPr/>
        </p:nvSpPr>
        <p:spPr>
          <a:xfrm>
            <a:off x="866801" y="2854607"/>
            <a:ext cx="457200" cy="457200"/>
          </a:xfrm>
          <a:prstGeom prst="flowChartConnector">
            <a:avLst/>
          </a:prstGeom>
          <a:solidFill>
            <a:srgbClr val="F69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roomdiagram: Verbindingslijn 14"/>
          <p:cNvSpPr/>
          <p:nvPr/>
        </p:nvSpPr>
        <p:spPr>
          <a:xfrm>
            <a:off x="866801" y="3964548"/>
            <a:ext cx="457200" cy="457200"/>
          </a:xfrm>
          <a:prstGeom prst="flowChartConnector">
            <a:avLst/>
          </a:prstGeom>
          <a:solidFill>
            <a:srgbClr val="87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872B37"/>
              </a:solidFill>
            </a:endParaRPr>
          </a:p>
        </p:txBody>
      </p:sp>
      <p:sp>
        <p:nvSpPr>
          <p:cNvPr id="16" name="Stroomdiagram: Verbindingslijn 15"/>
          <p:cNvSpPr/>
          <p:nvPr/>
        </p:nvSpPr>
        <p:spPr>
          <a:xfrm>
            <a:off x="866801" y="5074489"/>
            <a:ext cx="457200" cy="457200"/>
          </a:xfrm>
          <a:prstGeom prst="flowChartConnector">
            <a:avLst/>
          </a:prstGeom>
          <a:solidFill>
            <a:srgbClr val="49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56512" y="300355"/>
            <a:ext cx="4642430" cy="791570"/>
          </a:xfrm>
          <a:prstGeom prst="rect">
            <a:avLst/>
          </a:prstGeom>
          <a:solidFill>
            <a:srgbClr val="7DB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1" y="107178"/>
            <a:ext cx="2503658" cy="8396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3289" y="300355"/>
            <a:ext cx="4281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Who is </a:t>
            </a:r>
            <a:r>
              <a:rPr lang="en-GB" sz="4400" dirty="0" err="1" smtClean="0">
                <a:solidFill>
                  <a:schemeClr val="bg1"/>
                </a:solidFill>
                <a:latin typeface="KievitOT-Black" panose="02000503050000020004" pitchFamily="2" charset="0"/>
              </a:rPr>
              <a:t>ExPlane</a:t>
            </a:r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?</a:t>
            </a:r>
            <a:endParaRPr lang="en-GB" sz="4400" dirty="0">
              <a:solidFill>
                <a:schemeClr val="bg1"/>
              </a:solidFill>
              <a:latin typeface="KievitOT-Black" panose="02000503050000020004" pitchFamily="2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1069796"/>
            <a:ext cx="12192000" cy="0"/>
          </a:xfrm>
          <a:prstGeom prst="line">
            <a:avLst/>
          </a:prstGeom>
          <a:ln w="38100">
            <a:solidFill>
              <a:srgbClr val="7D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b="24102"/>
          <a:stretch/>
        </p:blipFill>
        <p:spPr>
          <a:xfrm>
            <a:off x="841245" y="4499907"/>
            <a:ext cx="1178054" cy="126038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/>
          <a:srcRect b="22102"/>
          <a:stretch/>
        </p:blipFill>
        <p:spPr>
          <a:xfrm>
            <a:off x="2064282" y="4214064"/>
            <a:ext cx="1336109" cy="156120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6"/>
          <a:srcRect b="24917"/>
          <a:stretch/>
        </p:blipFill>
        <p:spPr>
          <a:xfrm>
            <a:off x="622453" y="2945570"/>
            <a:ext cx="1449777" cy="130981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7"/>
          <a:srcRect b="26286"/>
          <a:stretch/>
        </p:blipFill>
        <p:spPr>
          <a:xfrm>
            <a:off x="2019299" y="2945570"/>
            <a:ext cx="1373144" cy="128510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69522" y="1597973"/>
            <a:ext cx="3132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872B37"/>
                </a:solidFill>
                <a:latin typeface="KievitOT-Black" panose="02000503050000020004" pitchFamily="2" charset="0"/>
              </a:rPr>
              <a:t>The </a:t>
            </a:r>
            <a:r>
              <a:rPr lang="en-GB" sz="2800" dirty="0" err="1" smtClean="0">
                <a:solidFill>
                  <a:srgbClr val="872B37"/>
                </a:solidFill>
                <a:latin typeface="KievitOT-Black" panose="02000503050000020004" pitchFamily="2" charset="0"/>
              </a:rPr>
              <a:t>ExPlane</a:t>
            </a:r>
            <a:r>
              <a:rPr lang="en-GB" sz="2800" dirty="0" smtClean="0">
                <a:solidFill>
                  <a:srgbClr val="872B37"/>
                </a:solidFill>
                <a:latin typeface="KievitOT-Black" panose="02000503050000020004" pitchFamily="2" charset="0"/>
              </a:rPr>
              <a:t> team </a:t>
            </a:r>
          </a:p>
          <a:p>
            <a:pPr algn="ctr"/>
            <a:r>
              <a:rPr lang="en-GB" sz="2800" dirty="0" smtClean="0">
                <a:solidFill>
                  <a:srgbClr val="872B37"/>
                </a:solidFill>
                <a:latin typeface="KievitOT-Black" panose="02000503050000020004" pitchFamily="2" charset="0"/>
              </a:rPr>
              <a:t>&amp; volunteers</a:t>
            </a:r>
            <a:endParaRPr lang="en-GB" sz="2800" dirty="0">
              <a:solidFill>
                <a:srgbClr val="872B37"/>
              </a:solidFill>
              <a:latin typeface="KievitOT-Black" panose="02000503050000020004" pitchFamily="2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939272" y="1709898"/>
            <a:ext cx="2313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872B37"/>
                </a:solidFill>
                <a:latin typeface="KievitOT-Black" panose="02000503050000020004" pitchFamily="2" charset="0"/>
              </a:rPr>
              <a:t>Our Partners</a:t>
            </a:r>
            <a:endParaRPr lang="en-GB" sz="2800" dirty="0">
              <a:solidFill>
                <a:srgbClr val="872B37"/>
              </a:solidFill>
              <a:latin typeface="KievitOT-Black" panose="02000503050000020004" pitchFamily="2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489888" y="1597973"/>
            <a:ext cx="2811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872B37"/>
                </a:solidFill>
                <a:latin typeface="KievitOT-Black" panose="02000503050000020004" pitchFamily="2" charset="0"/>
              </a:rPr>
              <a:t>Our Network of </a:t>
            </a:r>
          </a:p>
          <a:p>
            <a:pPr algn="ctr"/>
            <a:r>
              <a:rPr lang="en-GB" sz="2800" dirty="0" smtClean="0">
                <a:solidFill>
                  <a:srgbClr val="872B37"/>
                </a:solidFill>
                <a:latin typeface="KievitOT-Black" panose="02000503050000020004" pitchFamily="2" charset="0"/>
              </a:rPr>
              <a:t>students &amp; staff</a:t>
            </a:r>
            <a:endParaRPr lang="en-GB" sz="2800" dirty="0">
              <a:solidFill>
                <a:srgbClr val="872B37"/>
              </a:solidFill>
              <a:latin typeface="KievitOT-Black" panose="02000503050000020004" pitchFamily="2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1" y="2842052"/>
            <a:ext cx="1527175" cy="92344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04" y="4154693"/>
            <a:ext cx="1436988" cy="646645"/>
          </a:xfrm>
          <a:prstGeom prst="rect">
            <a:avLst/>
          </a:prstGeom>
        </p:spPr>
      </p:pic>
      <p:pic>
        <p:nvPicPr>
          <p:cNvPr id="19" name="Google Shape;722;p58" descr="Afbeelding kan het volgende bevatten: teks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0198" y="5039627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220" y="2164258"/>
            <a:ext cx="6937323" cy="46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56512" y="202239"/>
            <a:ext cx="2691251" cy="889686"/>
          </a:xfrm>
          <a:prstGeom prst="rect">
            <a:avLst/>
          </a:prstGeom>
          <a:solidFill>
            <a:srgbClr val="7DB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1" y="107178"/>
            <a:ext cx="2503658" cy="8396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3289" y="300355"/>
            <a:ext cx="2367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KievitOT-Black" panose="02000503050000020004" pitchFamily="2" charset="0"/>
              </a:rPr>
              <a:t>Urgency</a:t>
            </a:r>
            <a:endParaRPr lang="en-GB" sz="4400" dirty="0">
              <a:solidFill>
                <a:schemeClr val="bg1"/>
              </a:solidFill>
              <a:latin typeface="KievitOT-Black" panose="02000503050000020004" pitchFamily="2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1069796"/>
            <a:ext cx="12192000" cy="0"/>
          </a:xfrm>
          <a:prstGeom prst="line">
            <a:avLst/>
          </a:prstGeom>
          <a:ln w="38100">
            <a:solidFill>
              <a:srgbClr val="7D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afiek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658413"/>
              </p:ext>
            </p:extLst>
          </p:nvPr>
        </p:nvGraphicFramePr>
        <p:xfrm>
          <a:off x="6652213" y="1401380"/>
          <a:ext cx="5353050" cy="518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Picture 2" descr="Flugzeug Symbol Kostenlos von Thin Line UI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99" y="4996562"/>
            <a:ext cx="495301" cy="495301"/>
          </a:xfrm>
          <a:prstGeom prst="rect">
            <a:avLst/>
          </a:prstGeom>
          <a:noFill/>
        </p:spPr>
      </p:pic>
      <p:pic>
        <p:nvPicPr>
          <p:cNvPr id="25" name="Picture 4" descr="AFSCME 41st International Convention | Airport Transport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7" y="5142495"/>
            <a:ext cx="458798" cy="45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Ship Front View - Free transport 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377" y="5025682"/>
            <a:ext cx="673163" cy="54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illamook – Lincoln City – NW Conn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067" y="5057118"/>
            <a:ext cx="531810" cy="5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Train Front Svg Png Icon Free Download (#537148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028" y="5130130"/>
            <a:ext cx="414213" cy="44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Grafiek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910081"/>
              </p:ext>
            </p:extLst>
          </p:nvPr>
        </p:nvGraphicFramePr>
        <p:xfrm>
          <a:off x="426631" y="1876926"/>
          <a:ext cx="5642502" cy="36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0" name="Tekstvak 29"/>
          <p:cNvSpPr txBox="1"/>
          <p:nvPr/>
        </p:nvSpPr>
        <p:spPr>
          <a:xfrm>
            <a:off x="1109488" y="5933748"/>
            <a:ext cx="174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KievitOT-Black" panose="02000503050000020004" pitchFamily="2" charset="0"/>
              </a:rPr>
              <a:t>Emissions travel industry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3025725" y="5933748"/>
            <a:ext cx="304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ievitOT-Black" panose="02000503050000020004" pitchFamily="2" charset="0"/>
              </a:rPr>
              <a:t>Total global emissions to stay below 1.5° warming</a:t>
            </a:r>
            <a:endParaRPr lang="en-GB" dirty="0">
              <a:latin typeface="KievitOT-Black" panose="02000503050000020004" pitchFamily="2" charset="0"/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1799298" y="5736241"/>
            <a:ext cx="368969" cy="45719"/>
          </a:xfrm>
          <a:prstGeom prst="rect">
            <a:avLst/>
          </a:prstGeom>
          <a:solidFill>
            <a:srgbClr val="F69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hthoek 32"/>
          <p:cNvSpPr/>
          <p:nvPr/>
        </p:nvSpPr>
        <p:spPr>
          <a:xfrm>
            <a:off x="4225755" y="5759100"/>
            <a:ext cx="368969" cy="45719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hthoek 33"/>
          <p:cNvSpPr/>
          <p:nvPr/>
        </p:nvSpPr>
        <p:spPr>
          <a:xfrm>
            <a:off x="7901690" y="6591300"/>
            <a:ext cx="2435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  <a:hlinkClick r:id="rId11"/>
              </a:rPr>
              <a:t>De Correspondent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</a:rPr>
              <a:t>, data: CVO, 2016</a:t>
            </a:r>
            <a:endParaRPr lang="en-GB" sz="1200" dirty="0">
              <a:solidFill>
                <a:schemeClr val="bg2">
                  <a:lumMod val="50000"/>
                </a:schemeClr>
              </a:solidFill>
              <a:latin typeface="KievitOT-Regular" panose="0200050304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897895" y="6591300"/>
            <a:ext cx="5517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</a:rPr>
              <a:t>Peeters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KievitOT-Regular" panose="02000503040000020004" pitchFamily="2" charset="0"/>
                <a:cs typeface="Times New Roman" panose="02020603050405020304" pitchFamily="18" charset="0"/>
              </a:rPr>
              <a:t>, P. (2017). Tourism’s impact on climate change and its mitigation challenges. </a:t>
            </a:r>
          </a:p>
        </p:txBody>
      </p:sp>
    </p:spTree>
    <p:extLst>
      <p:ext uri="{BB962C8B-B14F-4D97-AF65-F5344CB8AC3E}">
        <p14:creationId xmlns:p14="http://schemas.microsoft.com/office/powerpoint/2010/main" val="9021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7284</TotalTime>
  <Words>357</Words>
  <Application>Microsoft Office PowerPoint</Application>
  <PresentationFormat>Breedbeeld</PresentationFormat>
  <Paragraphs>67</Paragraphs>
  <Slides>13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Helvetica Light</vt:lpstr>
      <vt:lpstr>KievitOT-Black</vt:lpstr>
      <vt:lpstr>KievitOT-Regular</vt:lpstr>
      <vt:lpstr>Montserrat</vt:lpstr>
      <vt:lpstr>Segoe UI Black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</dc:title>
  <dc:creator>Symke Nieboer</dc:creator>
  <cp:lastModifiedBy>Symke Nieboer</cp:lastModifiedBy>
  <cp:revision>68</cp:revision>
  <dcterms:created xsi:type="dcterms:W3CDTF">2020-06-10T09:34:26Z</dcterms:created>
  <dcterms:modified xsi:type="dcterms:W3CDTF">2020-10-05T09:54:24Z</dcterms:modified>
</cp:coreProperties>
</file>